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ndara" panose="020E0502030303020204" pitchFamily="34" charset="0"/>
      <p:regular r:id="rId13"/>
      <p:bold r:id="rId14"/>
      <p:italic r:id="rId15"/>
      <p:boldItalic r:id="rId16"/>
    </p:embeddedFont>
    <p:embeddedFont>
      <p:font typeface="Jannah" panose="020B0604020202020204" charset="-78"/>
      <p:regular r:id="rId17"/>
    </p:embeddedFont>
    <p:embeddedFont>
      <p:font typeface="Jannah Heavy" panose="020B0604020202020204" charset="-78"/>
      <p:regular r:id="rId18"/>
    </p:embeddedFont>
    <p:embeddedFont>
      <p:font typeface="Jannah Medium" panose="020B0604020202020204" charset="-78"/>
      <p:regular r:id="rId19"/>
    </p:embeddedFont>
    <p:embeddedFont>
      <p:font typeface="Trebuchet MS" panose="020B0603020202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98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mailto:hansentecnologia@gmail.co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980389" y="979389"/>
            <a:ext cx="9307611" cy="9307611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-95377" y="-95377"/>
              <a:ext cx="6540754" cy="6540754"/>
            </a:xfrm>
            <a:custGeom>
              <a:avLst/>
              <a:gdLst/>
              <a:ahLst/>
              <a:cxnLst/>
              <a:rect l="l" t="t" r="r" b="b"/>
              <a:pathLst>
                <a:path w="6540754" h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9140" r="-42758"/>
              </a:stretch>
            </a:blipFill>
          </p:spPr>
          <p:txBody>
            <a:bodyPr/>
            <a:lstStyle/>
            <a:p>
              <a:endParaRPr lang="nb-NO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-768753" y="10640173"/>
            <a:ext cx="18111132" cy="278771"/>
            <a:chOff x="0" y="0"/>
            <a:chExt cx="4770010" cy="734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770010" cy="73421"/>
            </a:xfrm>
            <a:custGeom>
              <a:avLst/>
              <a:gdLst/>
              <a:ahLst/>
              <a:cxnLst/>
              <a:rect l="l" t="t" r="r" b="b"/>
              <a:pathLst>
                <a:path w="4770010" h="73421">
                  <a:moveTo>
                    <a:pt x="0" y="0"/>
                  </a:moveTo>
                  <a:lnTo>
                    <a:pt x="4770010" y="0"/>
                  </a:lnTo>
                  <a:lnTo>
                    <a:pt x="4770010" y="73421"/>
                  </a:lnTo>
                  <a:lnTo>
                    <a:pt x="0" y="73421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nb-NO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770010" cy="1115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2700000">
            <a:off x="10877795" y="-5191057"/>
            <a:ext cx="5852739" cy="8669109"/>
            <a:chOff x="0" y="0"/>
            <a:chExt cx="1541462" cy="22832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10877795" y="-5551814"/>
            <a:ext cx="5852739" cy="8669109"/>
            <a:chOff x="0" y="0"/>
            <a:chExt cx="1541462" cy="228322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2700000">
            <a:off x="10877795" y="-6010958"/>
            <a:ext cx="5852739" cy="8669109"/>
            <a:chOff x="0" y="0"/>
            <a:chExt cx="1541462" cy="228322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91696" y="6043075"/>
            <a:ext cx="10370789" cy="15733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3707"/>
              </a:lnSpc>
              <a:spcBef>
                <a:spcPct val="0"/>
              </a:spcBef>
            </a:pPr>
            <a:r>
              <a:rPr lang="en-US" sz="7200" spc="-714" dirty="0">
                <a:solidFill>
                  <a:srgbClr val="023D54"/>
                </a:solidFill>
                <a:latin typeface="Jannah Heavy"/>
              </a:rPr>
              <a:t>HANSEN TECNOLOGIA</a:t>
            </a:r>
          </a:p>
        </p:txBody>
      </p:sp>
      <p:sp>
        <p:nvSpPr>
          <p:cNvPr id="17" name="AutoShape 17"/>
          <p:cNvSpPr/>
          <p:nvPr/>
        </p:nvSpPr>
        <p:spPr>
          <a:xfrm>
            <a:off x="-2133600" y="7616454"/>
            <a:ext cx="13227813" cy="0"/>
          </a:xfrm>
          <a:prstGeom prst="line">
            <a:avLst/>
          </a:prstGeom>
          <a:ln w="38100" cap="flat">
            <a:solidFill>
              <a:srgbClr val="023D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nb-NO"/>
          </a:p>
        </p:txBody>
      </p:sp>
      <p:sp>
        <p:nvSpPr>
          <p:cNvPr id="18" name="Freeform 18"/>
          <p:cNvSpPr/>
          <p:nvPr/>
        </p:nvSpPr>
        <p:spPr>
          <a:xfrm>
            <a:off x="-1273518" y="8298180"/>
            <a:ext cx="7315200" cy="3977640"/>
          </a:xfrm>
          <a:custGeom>
            <a:avLst/>
            <a:gdLst/>
            <a:ahLst/>
            <a:cxnLst/>
            <a:rect l="l" t="t" r="r" b="b"/>
            <a:pathLst>
              <a:path w="7315200" h="397764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9" name="Freeform 19"/>
          <p:cNvSpPr/>
          <p:nvPr/>
        </p:nvSpPr>
        <p:spPr>
          <a:xfrm rot="8100000" flipV="1">
            <a:off x="7061755" y="6718961"/>
            <a:ext cx="9401653" cy="429307"/>
          </a:xfrm>
          <a:custGeom>
            <a:avLst/>
            <a:gdLst/>
            <a:ahLst/>
            <a:cxnLst/>
            <a:rect l="l" t="t" r="r" b="b"/>
            <a:pathLst>
              <a:path w="9401653" h="429307">
                <a:moveTo>
                  <a:pt x="0" y="429307"/>
                </a:moveTo>
                <a:lnTo>
                  <a:pt x="9401654" y="429307"/>
                </a:lnTo>
                <a:lnTo>
                  <a:pt x="9401654" y="0"/>
                </a:lnTo>
                <a:lnTo>
                  <a:pt x="0" y="0"/>
                </a:lnTo>
                <a:lnTo>
                  <a:pt x="0" y="429307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b="-332517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21" name="TextBox 21"/>
          <p:cNvSpPr txBox="1"/>
          <p:nvPr/>
        </p:nvSpPr>
        <p:spPr>
          <a:xfrm>
            <a:off x="1356817" y="2575607"/>
            <a:ext cx="4684865" cy="882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84"/>
              </a:lnSpc>
            </a:pPr>
            <a:r>
              <a:rPr lang="en-US" sz="5203">
                <a:solidFill>
                  <a:srgbClr val="000000"/>
                </a:solidFill>
                <a:latin typeface="Jannah Medium"/>
              </a:rPr>
              <a:t>Apresentação</a:t>
            </a:r>
          </a:p>
        </p:txBody>
      </p:sp>
      <p:pic>
        <p:nvPicPr>
          <p:cNvPr id="23" name="Bilde 22">
            <a:extLst>
              <a:ext uri="{FF2B5EF4-FFF2-40B4-BE49-F238E27FC236}">
                <a16:creationId xmlns:a16="http://schemas.microsoft.com/office/drawing/2014/main" id="{ED13F145-8878-26BA-B56F-C0CF9112DF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686" y="3732287"/>
            <a:ext cx="4726931" cy="2409809"/>
          </a:xfrm>
          <a:prstGeom prst="rect">
            <a:avLst/>
          </a:prstGeom>
        </p:spPr>
      </p:pic>
      <p:sp>
        <p:nvSpPr>
          <p:cNvPr id="24" name="Textbox 9">
            <a:extLst>
              <a:ext uri="{FF2B5EF4-FFF2-40B4-BE49-F238E27FC236}">
                <a16:creationId xmlns:a16="http://schemas.microsoft.com/office/drawing/2014/main" id="{2189F507-2600-B3D2-DB7B-A49230AB58C2}"/>
              </a:ext>
            </a:extLst>
          </p:cNvPr>
          <p:cNvSpPr txBox="1">
            <a:spLocks/>
          </p:cNvSpPr>
          <p:nvPr/>
        </p:nvSpPr>
        <p:spPr>
          <a:xfrm>
            <a:off x="2790775" y="7811259"/>
            <a:ext cx="6951539" cy="99004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195"/>
              </a:lnSpc>
            </a:pPr>
            <a:r>
              <a:rPr lang="pt-PT" sz="2000" b="1" spc="-1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Email</a:t>
            </a:r>
            <a:r>
              <a:rPr lang="pt-PT" sz="2000" spc="-1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:</a:t>
            </a:r>
            <a:r>
              <a:rPr lang="pt-PT" sz="2000" spc="-25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pt-PT" sz="2000" u="none" strike="noStrike" spc="-1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  <a:hlinkClick r:id="rId7"/>
              </a:rPr>
              <a:t>hansentecnologia@gmail.com</a:t>
            </a:r>
            <a:r>
              <a:rPr lang="pt-PT" sz="2000" spc="-3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pt-PT" sz="2000" spc="-10" dirty="0">
                <a:solidFill>
                  <a:srgbClr val="FFFFFF"/>
                </a:solidFill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|</a:t>
            </a:r>
            <a:r>
              <a:rPr lang="pt-PT" sz="2000" spc="-30" dirty="0">
                <a:solidFill>
                  <a:srgbClr val="FFFFFF"/>
                </a:solidFill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pt-PT" sz="2000" b="1" spc="-1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Phone</a:t>
            </a:r>
            <a:r>
              <a:rPr lang="pt-PT" sz="2000" spc="-1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:</a:t>
            </a:r>
            <a:r>
              <a:rPr lang="pt-PT" sz="2000" spc="-5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pt-PT" sz="2000" spc="-1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+5561</a:t>
            </a:r>
            <a:r>
              <a:rPr lang="pt-PT" sz="2000" spc="-5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 </a:t>
            </a:r>
            <a:r>
              <a:rPr lang="pt-PT" sz="2000" spc="-1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98288-</a:t>
            </a:r>
            <a:r>
              <a:rPr lang="pt-PT" sz="2000" spc="-20" dirty="0">
                <a:effectLst/>
                <a:latin typeface="Candara" panose="020E0502030303020204" pitchFamily="34" charset="0"/>
                <a:ea typeface="Trebuchet MS" panose="020B0603020202020204" pitchFamily="34" charset="0"/>
                <a:cs typeface="Trebuchet MS" panose="020B0603020202020204" pitchFamily="34" charset="0"/>
              </a:rPr>
              <a:t>4424</a:t>
            </a:r>
            <a:endParaRPr lang="nb-NO" sz="20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rebuchet MS" panose="020B0603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6000371" y="-5637932"/>
            <a:ext cx="5852739" cy="8669109"/>
            <a:chOff x="0" y="0"/>
            <a:chExt cx="1541462" cy="2283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5143500"/>
            <a:ext cx="16230600" cy="5143500"/>
          </a:xfrm>
          <a:custGeom>
            <a:avLst/>
            <a:gdLst/>
            <a:ahLst/>
            <a:cxnLst/>
            <a:rect l="l" t="t" r="r" b="b"/>
            <a:pathLst>
              <a:path w="16230600" h="5143500">
                <a:moveTo>
                  <a:pt x="0" y="0"/>
                </a:moveTo>
                <a:lnTo>
                  <a:pt x="16230600" y="0"/>
                </a:lnTo>
                <a:lnTo>
                  <a:pt x="162306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16" r="-2816"/>
            </a:stretch>
          </a:blipFill>
        </p:spPr>
        <p:txBody>
          <a:bodyPr/>
          <a:lstStyle/>
          <a:p>
            <a:endParaRPr lang="nb-NO"/>
          </a:p>
        </p:txBody>
      </p:sp>
      <p:grpSp>
        <p:nvGrpSpPr>
          <p:cNvPr id="6" name="Group 6"/>
          <p:cNvGrpSpPr/>
          <p:nvPr/>
        </p:nvGrpSpPr>
        <p:grpSpPr>
          <a:xfrm rot="7755540">
            <a:off x="-3500778" y="7170326"/>
            <a:ext cx="5852739" cy="8669109"/>
            <a:chOff x="0" y="0"/>
            <a:chExt cx="1541462" cy="22832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-2700000">
            <a:off x="16000371" y="-5998688"/>
            <a:ext cx="5852739" cy="8669109"/>
            <a:chOff x="0" y="0"/>
            <a:chExt cx="1541462" cy="22832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7755540">
            <a:off x="-3464691" y="7529273"/>
            <a:ext cx="5852739" cy="8669109"/>
            <a:chOff x="0" y="0"/>
            <a:chExt cx="1541462" cy="22832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2700000">
            <a:off x="16000371" y="-6457833"/>
            <a:ext cx="5852739" cy="8669109"/>
            <a:chOff x="0" y="0"/>
            <a:chExt cx="1541462" cy="22832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 rot="7755540">
            <a:off x="-3418762" y="7986115"/>
            <a:ext cx="5852739" cy="8669109"/>
            <a:chOff x="0" y="0"/>
            <a:chExt cx="1541462" cy="228322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028700" y="2002257"/>
            <a:ext cx="16230600" cy="292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17"/>
              </a:lnSpc>
            </a:pPr>
            <a:r>
              <a:rPr lang="pt-BR" sz="3600" dirty="0">
                <a:latin typeface="Jannah" panose="020B0604020202020204" charset="-78"/>
                <a:cs typeface="Jannah" panose="020B0604020202020204" charset="-78"/>
              </a:rPr>
              <a:t>Muitas empresas buscam melhorar seu perfil ambiental e reduzir os impactos negativos do consumo de energia. Com o controle de iluminação inteligente, é possível fornecer iluminação total para trabalhadores e visitantes apenas quando necessário, contribuindo significativamente para um futuro sustentável para todos</a:t>
            </a:r>
            <a:r>
              <a:rPr lang="en-US" sz="3552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8700" y="923925"/>
            <a:ext cx="13905296" cy="940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5508" spc="-402">
                <a:solidFill>
                  <a:srgbClr val="023D54"/>
                </a:solidFill>
                <a:latin typeface="Jannah Heavy"/>
              </a:rPr>
              <a:t>PARA INSTALAÇÕES COMERCIAIS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D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E289B08-BE7B-9947-BB3C-13A74486E7AF}"/>
              </a:ext>
            </a:extLst>
          </p:cNvPr>
          <p:cNvSpPr txBox="1"/>
          <p:nvPr/>
        </p:nvSpPr>
        <p:spPr>
          <a:xfrm>
            <a:off x="4572000" y="4956046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/>
          </a:p>
        </p:txBody>
      </p:sp>
      <p:pic>
        <p:nvPicPr>
          <p:cNvPr id="4" name="Comlight Motion Detection Light Control">
            <a:hlinkClick r:id="" action="ppaction://media"/>
            <a:extLst>
              <a:ext uri="{FF2B5EF4-FFF2-40B4-BE49-F238E27FC236}">
                <a16:creationId xmlns:a16="http://schemas.microsoft.com/office/drawing/2014/main" id="{560E03AA-1F34-8A05-565C-C1FDA93C85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6474984" y="799694"/>
            <a:ext cx="5852739" cy="8669109"/>
            <a:chOff x="0" y="0"/>
            <a:chExt cx="1541462" cy="2283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700000">
            <a:off x="16972214" y="759751"/>
            <a:ext cx="5852739" cy="8669109"/>
            <a:chOff x="0" y="0"/>
            <a:chExt cx="1541462" cy="22832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0108517" y="-5762255"/>
            <a:ext cx="6664400" cy="8669109"/>
            <a:chOff x="0" y="0"/>
            <a:chExt cx="1755233" cy="22832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55233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2700000">
            <a:off x="4018793" y="-4597290"/>
            <a:ext cx="9393124" cy="21037266"/>
            <a:chOff x="0" y="0"/>
            <a:chExt cx="2473909" cy="554067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73909" cy="5540679"/>
            </a:xfrm>
            <a:custGeom>
              <a:avLst/>
              <a:gdLst/>
              <a:ahLst/>
              <a:cxnLst/>
              <a:rect l="l" t="t" r="r" b="b"/>
              <a:pathLst>
                <a:path w="2473909" h="5540679">
                  <a:moveTo>
                    <a:pt x="0" y="0"/>
                  </a:moveTo>
                  <a:lnTo>
                    <a:pt x="2473909" y="0"/>
                  </a:lnTo>
                  <a:lnTo>
                    <a:pt x="2473909" y="5540679"/>
                  </a:lnTo>
                  <a:lnTo>
                    <a:pt x="0" y="5540679"/>
                  </a:lnTo>
                  <a:close/>
                </a:path>
              </a:pathLst>
            </a:custGeom>
            <a:solidFill>
              <a:srgbClr val="EEEEEE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473909" cy="5578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8100000">
            <a:off x="-2544752" y="7355436"/>
            <a:ext cx="11929395" cy="514338"/>
          </a:xfrm>
          <a:custGeom>
            <a:avLst/>
            <a:gdLst/>
            <a:ahLst/>
            <a:cxnLst/>
            <a:rect l="l" t="t" r="r" b="b"/>
            <a:pathLst>
              <a:path w="11929395" h="514338">
                <a:moveTo>
                  <a:pt x="0" y="0"/>
                </a:moveTo>
                <a:lnTo>
                  <a:pt x="11929395" y="0"/>
                </a:lnTo>
                <a:lnTo>
                  <a:pt x="11929395" y="514338"/>
                </a:lnTo>
                <a:lnTo>
                  <a:pt x="0" y="51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5" name="Freeform 15"/>
          <p:cNvSpPr/>
          <p:nvPr/>
        </p:nvSpPr>
        <p:spPr>
          <a:xfrm rot="-8100000" flipV="1">
            <a:off x="6802116" y="2714655"/>
            <a:ext cx="11929395" cy="514338"/>
          </a:xfrm>
          <a:custGeom>
            <a:avLst/>
            <a:gdLst/>
            <a:ahLst/>
            <a:cxnLst/>
            <a:rect l="l" t="t" r="r" b="b"/>
            <a:pathLst>
              <a:path w="11929395" h="514338">
                <a:moveTo>
                  <a:pt x="0" y="514338"/>
                </a:moveTo>
                <a:lnTo>
                  <a:pt x="11929395" y="514338"/>
                </a:lnTo>
                <a:lnTo>
                  <a:pt x="11929395" y="0"/>
                </a:lnTo>
                <a:lnTo>
                  <a:pt x="0" y="0"/>
                </a:lnTo>
                <a:lnTo>
                  <a:pt x="0" y="51433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6" name="TextBox 16"/>
          <p:cNvSpPr txBox="1"/>
          <p:nvPr/>
        </p:nvSpPr>
        <p:spPr>
          <a:xfrm>
            <a:off x="1028700" y="1053208"/>
            <a:ext cx="9459774" cy="1574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2360" dirty="0">
                <a:solidFill>
                  <a:srgbClr val="000000"/>
                </a:solidFill>
                <a:latin typeface="Jannah"/>
              </a:rPr>
              <a:t>A </a:t>
            </a:r>
            <a:r>
              <a:rPr lang="en-US" sz="2360" dirty="0">
                <a:solidFill>
                  <a:srgbClr val="000000"/>
                </a:solidFill>
                <a:latin typeface="Jannah Medium"/>
              </a:rPr>
              <a:t>Hansen </a:t>
            </a:r>
            <a:r>
              <a:rPr lang="en-US" sz="2360" dirty="0" err="1">
                <a:solidFill>
                  <a:srgbClr val="000000"/>
                </a:solidFill>
                <a:latin typeface="Jannah Medium"/>
              </a:rPr>
              <a:t>Tecnologia</a:t>
            </a:r>
            <a:r>
              <a:rPr lang="en-US" sz="2360" dirty="0">
                <a:solidFill>
                  <a:srgbClr val="000000"/>
                </a:solidFill>
                <a:latin typeface="Jannah Medium"/>
              </a:rPr>
              <a:t>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foi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fundada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em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2007 para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otimizar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o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uso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da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iluminação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externa. Em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todo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o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mundo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,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há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um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foco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cada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vez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maior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no que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pode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ser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feito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para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reduzir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o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consumo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de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energia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e a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poluição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luminosa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e,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ao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mesmo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tempo,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melhorar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a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segurança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360" dirty="0" err="1">
                <a:solidFill>
                  <a:srgbClr val="000000"/>
                </a:solidFill>
                <a:latin typeface="Jannah"/>
              </a:rPr>
              <a:t>pública</a:t>
            </a:r>
            <a:r>
              <a:rPr lang="en-US" sz="2360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439230" y="3300377"/>
            <a:ext cx="9731581" cy="2768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pt-BR" sz="2400" dirty="0">
                <a:latin typeface="Jannah" panose="020B0604020202020204" charset="-78"/>
                <a:cs typeface="Jannah" panose="020B0604020202020204" charset="-78"/>
              </a:rPr>
              <a:t>Nossa visão é usar a tecnologia para eliminar o desperdício de energia na iluminação de ruas e estradas quando não há tráfego e em áreas públicas sem pessoas. Nossos sistemas patenteados de controle de iluminação com sensores de movimento ajustam as luzes para o nível ideal conforme a atividade. O resultado é uma economia significativa de energia e redução da poluição luminosa, sem comprometer a segurança</a:t>
            </a:r>
            <a:r>
              <a:rPr lang="en-US" sz="2400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556170" y="6445750"/>
            <a:ext cx="9731581" cy="2768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pt-BR" sz="2400" dirty="0">
                <a:latin typeface="Jannah" panose="020B0604020202020204" charset="-78"/>
                <a:cs typeface="Jannah" panose="020B0604020202020204" charset="-78"/>
              </a:rPr>
              <a:t>A Hansen Tecnologia recebeu diversos prêmios por inovação e conquistou ampla cobertura na mídia. Desde o início, a empresa tem uma estratégia de parcerias sólida, integrando o relacionamento com clientes, o desenvolvimento tecnológico e a aquisição de conhecimento especializado. Em 2021, a Hansen Tecnologia venceu a categoria "Melhor uso de Zhaga-D4i" do DALI Awards com o sistema Eagle Eye Zhaga</a:t>
            </a:r>
            <a:r>
              <a:rPr lang="en-US" sz="2400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7971" y="2501273"/>
            <a:ext cx="11132059" cy="6718765"/>
            <a:chOff x="0" y="0"/>
            <a:chExt cx="2931900" cy="17695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31900" cy="1769551"/>
            </a:xfrm>
            <a:custGeom>
              <a:avLst/>
              <a:gdLst/>
              <a:ahLst/>
              <a:cxnLst/>
              <a:rect l="l" t="t" r="r" b="b"/>
              <a:pathLst>
                <a:path w="2931900" h="1769551">
                  <a:moveTo>
                    <a:pt x="0" y="0"/>
                  </a:moveTo>
                  <a:lnTo>
                    <a:pt x="2931900" y="0"/>
                  </a:lnTo>
                  <a:lnTo>
                    <a:pt x="2931900" y="1769551"/>
                  </a:lnTo>
                  <a:lnTo>
                    <a:pt x="0" y="1769551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nb-N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931900" cy="1807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512378" y="684198"/>
            <a:ext cx="11197651" cy="482789"/>
          </a:xfrm>
          <a:custGeom>
            <a:avLst/>
            <a:gdLst/>
            <a:ahLst/>
            <a:cxnLst/>
            <a:rect l="l" t="t" r="r" b="b"/>
            <a:pathLst>
              <a:path w="11197651" h="482789">
                <a:moveTo>
                  <a:pt x="0" y="0"/>
                </a:moveTo>
                <a:lnTo>
                  <a:pt x="11197651" y="0"/>
                </a:lnTo>
                <a:lnTo>
                  <a:pt x="11197651" y="482789"/>
                </a:lnTo>
                <a:lnTo>
                  <a:pt x="0" y="4827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nb-NO"/>
          </a:p>
        </p:txBody>
      </p:sp>
      <p:grpSp>
        <p:nvGrpSpPr>
          <p:cNvPr id="6" name="Group 6"/>
          <p:cNvGrpSpPr/>
          <p:nvPr/>
        </p:nvGrpSpPr>
        <p:grpSpPr>
          <a:xfrm>
            <a:off x="3577971" y="1160536"/>
            <a:ext cx="11132059" cy="1340737"/>
            <a:chOff x="0" y="0"/>
            <a:chExt cx="2931900" cy="35311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931900" cy="353116"/>
            </a:xfrm>
            <a:custGeom>
              <a:avLst/>
              <a:gdLst/>
              <a:ahLst/>
              <a:cxnLst/>
              <a:rect l="l" t="t" r="r" b="b"/>
              <a:pathLst>
                <a:path w="2931900" h="353116">
                  <a:moveTo>
                    <a:pt x="0" y="0"/>
                  </a:moveTo>
                  <a:lnTo>
                    <a:pt x="2931900" y="0"/>
                  </a:lnTo>
                  <a:lnTo>
                    <a:pt x="2931900" y="353116"/>
                  </a:lnTo>
                  <a:lnTo>
                    <a:pt x="0" y="353116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nb-NO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931900" cy="3912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58190" y="1449909"/>
            <a:ext cx="14171619" cy="723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0"/>
              </a:lnSpc>
            </a:pPr>
            <a:r>
              <a:rPr lang="en-US" sz="4500">
                <a:solidFill>
                  <a:srgbClr val="FFFFFF"/>
                </a:solidFill>
                <a:latin typeface="Jannah Medium"/>
              </a:rPr>
              <a:t>SOLUÇÕES</a:t>
            </a:r>
          </a:p>
        </p:txBody>
      </p:sp>
      <p:grpSp>
        <p:nvGrpSpPr>
          <p:cNvPr id="10" name="Group 10"/>
          <p:cNvGrpSpPr/>
          <p:nvPr/>
        </p:nvGrpSpPr>
        <p:grpSpPr>
          <a:xfrm rot="-2700000">
            <a:off x="14933571" y="-4875932"/>
            <a:ext cx="5852739" cy="8669109"/>
            <a:chOff x="0" y="0"/>
            <a:chExt cx="1541462" cy="228322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7755540">
            <a:off x="-2967378" y="6742882"/>
            <a:ext cx="5852739" cy="8669109"/>
            <a:chOff x="0" y="0"/>
            <a:chExt cx="1541462" cy="228322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2700000">
            <a:off x="14933571" y="-5236688"/>
            <a:ext cx="5852739" cy="8669109"/>
            <a:chOff x="0" y="0"/>
            <a:chExt cx="1541462" cy="228322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7755540">
            <a:off x="-2931291" y="7101829"/>
            <a:ext cx="5852739" cy="8669109"/>
            <a:chOff x="0" y="0"/>
            <a:chExt cx="1541462" cy="228322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 rot="-2700000">
            <a:off x="14933571" y="-5695833"/>
            <a:ext cx="5852739" cy="8669109"/>
            <a:chOff x="0" y="0"/>
            <a:chExt cx="1541462" cy="228322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 rot="7755540">
            <a:off x="-2885362" y="7558670"/>
            <a:ext cx="5852739" cy="8669109"/>
            <a:chOff x="0" y="0"/>
            <a:chExt cx="1541462" cy="228322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Freeform 28"/>
          <p:cNvSpPr/>
          <p:nvPr/>
        </p:nvSpPr>
        <p:spPr>
          <a:xfrm rot="-10800000">
            <a:off x="3577971" y="9237227"/>
            <a:ext cx="11132059" cy="479961"/>
          </a:xfrm>
          <a:custGeom>
            <a:avLst/>
            <a:gdLst/>
            <a:ahLst/>
            <a:cxnLst/>
            <a:rect l="l" t="t" r="r" b="b"/>
            <a:pathLst>
              <a:path w="11132059" h="479961">
                <a:moveTo>
                  <a:pt x="0" y="0"/>
                </a:moveTo>
                <a:lnTo>
                  <a:pt x="11132058" y="0"/>
                </a:lnTo>
                <a:lnTo>
                  <a:pt x="11132058" y="479960"/>
                </a:lnTo>
                <a:lnTo>
                  <a:pt x="0" y="47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29" name="TextBox 29"/>
          <p:cNvSpPr txBox="1"/>
          <p:nvPr/>
        </p:nvSpPr>
        <p:spPr>
          <a:xfrm>
            <a:off x="3959988" y="2685217"/>
            <a:ext cx="10302431" cy="59246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192"/>
              </a:lnSpc>
            </a:pPr>
            <a:r>
              <a:rPr lang="pt-BR" sz="3600" dirty="0">
                <a:latin typeface="Jannah" panose="020B0604020202020204" charset="-78"/>
                <a:cs typeface="Jannah" panose="020B0604020202020204" charset="-78"/>
              </a:rPr>
              <a:t>A Hansen Tecnologia usa detecção de movimento por radar e comunicação por rádio para ajustar os níveis de iluminação, iluminando as estradas apenas quando necessário. Esse sistema economiza energia e reduz os impactos ambientais da iluminação artificial. É ideal para situações em que o controle de luz por sensor de movimento é crucial, funcionando perfeitamente para pedestres, ciclistas e veículos. Em vias menos utilizadas, frequentemente reduz o tempo de iluminação em 80% ou mais durante a noite</a:t>
            </a:r>
            <a:r>
              <a:rPr lang="en-US" sz="3225" dirty="0">
                <a:solidFill>
                  <a:srgbClr val="000000"/>
                </a:solidFill>
                <a:latin typeface="Jannah" panose="020B0604020202020204" charset="-78"/>
                <a:cs typeface="Jannah" panose="020B0604020202020204" charset="-78"/>
              </a:rPr>
              <a:t>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52018" y="272464"/>
            <a:ext cx="5855413" cy="1257388"/>
            <a:chOff x="0" y="0"/>
            <a:chExt cx="1760454" cy="3780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60454" cy="378039"/>
            </a:xfrm>
            <a:custGeom>
              <a:avLst/>
              <a:gdLst/>
              <a:ahLst/>
              <a:cxnLst/>
              <a:rect l="l" t="t" r="r" b="b"/>
              <a:pathLst>
                <a:path w="1760454" h="378039">
                  <a:moveTo>
                    <a:pt x="0" y="0"/>
                  </a:moveTo>
                  <a:lnTo>
                    <a:pt x="1760454" y="0"/>
                  </a:lnTo>
                  <a:lnTo>
                    <a:pt x="1760454" y="378039"/>
                  </a:lnTo>
                  <a:lnTo>
                    <a:pt x="0" y="378039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nb-N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60454" cy="416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700000">
            <a:off x="16835740" y="7742948"/>
            <a:ext cx="5852739" cy="8669109"/>
            <a:chOff x="0" y="0"/>
            <a:chExt cx="1541462" cy="22832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7076245" y="7742948"/>
            <a:ext cx="5852739" cy="8669109"/>
            <a:chOff x="0" y="0"/>
            <a:chExt cx="1541462" cy="22832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81768" y="2094359"/>
            <a:ext cx="7439138" cy="920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 dirty="0">
                <a:solidFill>
                  <a:srgbClr val="023D54"/>
                </a:solidFill>
                <a:latin typeface="Jannah Medium"/>
              </a:rPr>
              <a:t>COMO FUNCIONA</a:t>
            </a:r>
          </a:p>
        </p:txBody>
      </p:sp>
      <p:sp>
        <p:nvSpPr>
          <p:cNvPr id="12" name="AutoShape 12"/>
          <p:cNvSpPr/>
          <p:nvPr/>
        </p:nvSpPr>
        <p:spPr>
          <a:xfrm>
            <a:off x="-5954360" y="3048012"/>
            <a:ext cx="13227813" cy="0"/>
          </a:xfrm>
          <a:prstGeom prst="line">
            <a:avLst/>
          </a:prstGeom>
          <a:ln w="38100" cap="flat">
            <a:solidFill>
              <a:srgbClr val="023D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nb-NO"/>
          </a:p>
        </p:txBody>
      </p:sp>
      <p:sp>
        <p:nvSpPr>
          <p:cNvPr id="13" name="Freeform 13"/>
          <p:cNvSpPr/>
          <p:nvPr/>
        </p:nvSpPr>
        <p:spPr>
          <a:xfrm>
            <a:off x="0" y="9363075"/>
            <a:ext cx="3491168" cy="1898323"/>
          </a:xfrm>
          <a:custGeom>
            <a:avLst/>
            <a:gdLst/>
            <a:ahLst/>
            <a:cxnLst/>
            <a:rect l="l" t="t" r="r" b="b"/>
            <a:pathLst>
              <a:path w="3491168" h="1898323">
                <a:moveTo>
                  <a:pt x="0" y="0"/>
                </a:moveTo>
                <a:lnTo>
                  <a:pt x="3491168" y="0"/>
                </a:lnTo>
                <a:lnTo>
                  <a:pt x="3491168" y="1898323"/>
                </a:lnTo>
                <a:lnTo>
                  <a:pt x="0" y="18983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nb-NO"/>
          </a:p>
        </p:txBody>
      </p:sp>
      <p:grpSp>
        <p:nvGrpSpPr>
          <p:cNvPr id="14" name="Group 14"/>
          <p:cNvGrpSpPr/>
          <p:nvPr/>
        </p:nvGrpSpPr>
        <p:grpSpPr>
          <a:xfrm rot="-2700000">
            <a:off x="815496" y="-7896237"/>
            <a:ext cx="6664400" cy="8669109"/>
            <a:chOff x="0" y="0"/>
            <a:chExt cx="1755233" cy="228322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2700000">
            <a:off x="815496" y="-7589972"/>
            <a:ext cx="6664400" cy="8669109"/>
            <a:chOff x="0" y="0"/>
            <a:chExt cx="1755233" cy="228322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10100149" y="461985"/>
            <a:ext cx="7159151" cy="3373750"/>
          </a:xfrm>
          <a:custGeom>
            <a:avLst/>
            <a:gdLst/>
            <a:ahLst/>
            <a:cxnLst/>
            <a:rect l="l" t="t" r="r" b="b"/>
            <a:pathLst>
              <a:path w="7159151" h="3373750">
                <a:moveTo>
                  <a:pt x="0" y="0"/>
                </a:moveTo>
                <a:lnTo>
                  <a:pt x="7159151" y="0"/>
                </a:lnTo>
                <a:lnTo>
                  <a:pt x="7159151" y="3373750"/>
                </a:lnTo>
                <a:lnTo>
                  <a:pt x="0" y="33737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21" name="Freeform 21"/>
          <p:cNvSpPr/>
          <p:nvPr/>
        </p:nvSpPr>
        <p:spPr>
          <a:xfrm>
            <a:off x="11111749" y="3835735"/>
            <a:ext cx="5135952" cy="3425038"/>
          </a:xfrm>
          <a:custGeom>
            <a:avLst/>
            <a:gdLst/>
            <a:ahLst/>
            <a:cxnLst/>
            <a:rect l="l" t="t" r="r" b="b"/>
            <a:pathLst>
              <a:path w="5135952" h="3425038">
                <a:moveTo>
                  <a:pt x="0" y="0"/>
                </a:moveTo>
                <a:lnTo>
                  <a:pt x="5135952" y="0"/>
                </a:lnTo>
                <a:lnTo>
                  <a:pt x="5135952" y="3425038"/>
                </a:lnTo>
                <a:lnTo>
                  <a:pt x="0" y="34250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22" name="Freeform 22"/>
          <p:cNvSpPr/>
          <p:nvPr/>
        </p:nvSpPr>
        <p:spPr>
          <a:xfrm>
            <a:off x="11615048" y="7260773"/>
            <a:ext cx="4129353" cy="2753762"/>
          </a:xfrm>
          <a:custGeom>
            <a:avLst/>
            <a:gdLst/>
            <a:ahLst/>
            <a:cxnLst/>
            <a:rect l="l" t="t" r="r" b="b"/>
            <a:pathLst>
              <a:path w="4129353" h="2753762">
                <a:moveTo>
                  <a:pt x="0" y="0"/>
                </a:moveTo>
                <a:lnTo>
                  <a:pt x="4129353" y="0"/>
                </a:lnTo>
                <a:lnTo>
                  <a:pt x="4129353" y="2753763"/>
                </a:lnTo>
                <a:lnTo>
                  <a:pt x="0" y="27537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23" name="TextBox 23"/>
          <p:cNvSpPr txBox="1"/>
          <p:nvPr/>
        </p:nvSpPr>
        <p:spPr>
          <a:xfrm>
            <a:off x="1081768" y="3346013"/>
            <a:ext cx="8780091" cy="6139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56"/>
              </a:lnSpc>
            </a:pPr>
            <a:r>
              <a:rPr lang="en-US" sz="2427" dirty="0">
                <a:solidFill>
                  <a:srgbClr val="000000"/>
                </a:solidFill>
                <a:latin typeface="Jannah"/>
              </a:rPr>
              <a:t>A Hansen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Tecnologia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usa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detecção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avançada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de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movimento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por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radar para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controlar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os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níveis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de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iluminação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pública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.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Nosso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detector de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movimento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por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radar Doppler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detecta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o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movimento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de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pedestres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,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ciclistas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veículos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ilumina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as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luzes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da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rua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até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obter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iluminação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total para fins de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visibilidade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segurança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.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Quando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não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há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movimento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, as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luzes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diminuem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para um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nível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predefinido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. A Hansen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Tecnologia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pt-BR" sz="2800" dirty="0"/>
              <a:t>também se comunica via rádio, acionando sequencialmente os postes de luz à frente, garantindo que o caminho esteja sempre iluminado para os usuários da via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. O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sistema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diferencia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o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tráfego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lento do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tráfego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rápido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, de modo que o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sistema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acenda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menos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luzes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quando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o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tráfego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lento é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detectado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.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Os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proprietários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de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postes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de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iluminação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pública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podem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gerenciar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suas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instalações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usando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ferramentas da Hansen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Tecnologia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ou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 um CMS (Control Management System) de </a:t>
            </a:r>
            <a:r>
              <a:rPr lang="en-US" sz="2427" dirty="0" err="1">
                <a:solidFill>
                  <a:srgbClr val="000000"/>
                </a:solidFill>
                <a:latin typeface="Jannah"/>
              </a:rPr>
              <a:t>terceiros</a:t>
            </a:r>
            <a:r>
              <a:rPr lang="en-US" sz="2427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980389" y="979389"/>
            <a:ext cx="9307611" cy="9307611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-95377" y="-95377"/>
              <a:ext cx="6540754" cy="6540754"/>
            </a:xfrm>
            <a:custGeom>
              <a:avLst/>
              <a:gdLst/>
              <a:ahLst/>
              <a:cxnLst/>
              <a:rect l="l" t="t" r="r" b="b"/>
              <a:pathLst>
                <a:path w="6540754" h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38888" r="-38888"/>
              </a:stretch>
            </a:blipFill>
          </p:spPr>
          <p:txBody>
            <a:bodyPr/>
            <a:lstStyle/>
            <a:p>
              <a:endParaRPr lang="nb-NO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-768753" y="10640173"/>
            <a:ext cx="18111132" cy="278771"/>
            <a:chOff x="0" y="0"/>
            <a:chExt cx="4770010" cy="734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770010" cy="73421"/>
            </a:xfrm>
            <a:custGeom>
              <a:avLst/>
              <a:gdLst/>
              <a:ahLst/>
              <a:cxnLst/>
              <a:rect l="l" t="t" r="r" b="b"/>
              <a:pathLst>
                <a:path w="4770010" h="73421">
                  <a:moveTo>
                    <a:pt x="0" y="0"/>
                  </a:moveTo>
                  <a:lnTo>
                    <a:pt x="4770010" y="0"/>
                  </a:lnTo>
                  <a:lnTo>
                    <a:pt x="4770010" y="73421"/>
                  </a:lnTo>
                  <a:lnTo>
                    <a:pt x="0" y="73421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nb-NO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770010" cy="1115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2700000">
            <a:off x="10877795" y="-5191057"/>
            <a:ext cx="5852739" cy="8669109"/>
            <a:chOff x="0" y="0"/>
            <a:chExt cx="1541462" cy="22832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10877795" y="-5551814"/>
            <a:ext cx="5852739" cy="8669109"/>
            <a:chOff x="0" y="0"/>
            <a:chExt cx="1541462" cy="228322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2700000">
            <a:off x="10877795" y="-6010958"/>
            <a:ext cx="5852739" cy="8669109"/>
            <a:chOff x="0" y="0"/>
            <a:chExt cx="1541462" cy="228322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28700" y="3219720"/>
            <a:ext cx="11946194" cy="2156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7688"/>
              </a:lnSpc>
              <a:spcBef>
                <a:spcPct val="0"/>
              </a:spcBef>
            </a:pPr>
            <a:r>
              <a:rPr lang="en-US" sz="12634" spc="-922">
                <a:solidFill>
                  <a:srgbClr val="023D54"/>
                </a:solidFill>
                <a:latin typeface="Jannah Heavy"/>
              </a:rPr>
              <a:t>ÁREAS DE USO</a:t>
            </a:r>
          </a:p>
        </p:txBody>
      </p:sp>
      <p:sp>
        <p:nvSpPr>
          <p:cNvPr id="17" name="AutoShape 17"/>
          <p:cNvSpPr/>
          <p:nvPr/>
        </p:nvSpPr>
        <p:spPr>
          <a:xfrm>
            <a:off x="-4247424" y="5357552"/>
            <a:ext cx="13227813" cy="0"/>
          </a:xfrm>
          <a:prstGeom prst="line">
            <a:avLst/>
          </a:prstGeom>
          <a:ln w="38100" cap="flat">
            <a:solidFill>
              <a:srgbClr val="023D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nb-NO"/>
          </a:p>
        </p:txBody>
      </p:sp>
      <p:sp>
        <p:nvSpPr>
          <p:cNvPr id="18" name="Freeform 18"/>
          <p:cNvSpPr/>
          <p:nvPr/>
        </p:nvSpPr>
        <p:spPr>
          <a:xfrm>
            <a:off x="-1273518" y="8298180"/>
            <a:ext cx="7315200" cy="3977640"/>
          </a:xfrm>
          <a:custGeom>
            <a:avLst/>
            <a:gdLst/>
            <a:ahLst/>
            <a:cxnLst/>
            <a:rect l="l" t="t" r="r" b="b"/>
            <a:pathLst>
              <a:path w="7315200" h="397764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9" name="Freeform 19"/>
          <p:cNvSpPr/>
          <p:nvPr/>
        </p:nvSpPr>
        <p:spPr>
          <a:xfrm rot="8100000" flipV="1">
            <a:off x="7061755" y="6718961"/>
            <a:ext cx="9401653" cy="429307"/>
          </a:xfrm>
          <a:custGeom>
            <a:avLst/>
            <a:gdLst/>
            <a:ahLst/>
            <a:cxnLst/>
            <a:rect l="l" t="t" r="r" b="b"/>
            <a:pathLst>
              <a:path w="9401653" h="429307">
                <a:moveTo>
                  <a:pt x="0" y="429307"/>
                </a:moveTo>
                <a:lnTo>
                  <a:pt x="9401654" y="429307"/>
                </a:lnTo>
                <a:lnTo>
                  <a:pt x="9401654" y="0"/>
                </a:lnTo>
                <a:lnTo>
                  <a:pt x="0" y="0"/>
                </a:lnTo>
                <a:lnTo>
                  <a:pt x="0" y="429307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b="-332517"/>
            </a:stretch>
          </a:blipFill>
        </p:spPr>
        <p:txBody>
          <a:bodyPr/>
          <a:lstStyle/>
          <a:p>
            <a:endParaRPr lang="nb-NO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6474984" y="799694"/>
            <a:ext cx="5852739" cy="8669109"/>
            <a:chOff x="0" y="0"/>
            <a:chExt cx="1541462" cy="2283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700000">
            <a:off x="16972214" y="759751"/>
            <a:ext cx="5852739" cy="8669109"/>
            <a:chOff x="0" y="0"/>
            <a:chExt cx="1541462" cy="22832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0108517" y="-5762255"/>
            <a:ext cx="6664400" cy="8669109"/>
            <a:chOff x="0" y="0"/>
            <a:chExt cx="1755233" cy="22832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55233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2700000">
            <a:off x="822435" y="-3273315"/>
            <a:ext cx="13137891" cy="21037266"/>
            <a:chOff x="0" y="0"/>
            <a:chExt cx="3460185" cy="554067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460185" cy="5540679"/>
            </a:xfrm>
            <a:custGeom>
              <a:avLst/>
              <a:gdLst/>
              <a:ahLst/>
              <a:cxnLst/>
              <a:rect l="l" t="t" r="r" b="b"/>
              <a:pathLst>
                <a:path w="3460185" h="5540679">
                  <a:moveTo>
                    <a:pt x="0" y="0"/>
                  </a:moveTo>
                  <a:lnTo>
                    <a:pt x="3460185" y="0"/>
                  </a:lnTo>
                  <a:lnTo>
                    <a:pt x="3460185" y="5540679"/>
                  </a:lnTo>
                  <a:lnTo>
                    <a:pt x="0" y="5540679"/>
                  </a:lnTo>
                  <a:close/>
                </a:path>
              </a:pathLst>
            </a:custGeom>
            <a:solidFill>
              <a:srgbClr val="EEEEEE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460185" cy="5578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8100000">
            <a:off x="-5964698" y="9285855"/>
            <a:ext cx="11929395" cy="514338"/>
          </a:xfrm>
          <a:custGeom>
            <a:avLst/>
            <a:gdLst/>
            <a:ahLst/>
            <a:cxnLst/>
            <a:rect l="l" t="t" r="r" b="b"/>
            <a:pathLst>
              <a:path w="11929395" h="514338">
                <a:moveTo>
                  <a:pt x="0" y="0"/>
                </a:moveTo>
                <a:lnTo>
                  <a:pt x="11929396" y="0"/>
                </a:lnTo>
                <a:lnTo>
                  <a:pt x="11929396" y="514338"/>
                </a:lnTo>
                <a:lnTo>
                  <a:pt x="0" y="51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5" name="Freeform 15"/>
          <p:cNvSpPr/>
          <p:nvPr/>
        </p:nvSpPr>
        <p:spPr>
          <a:xfrm rot="-8100000" flipV="1">
            <a:off x="6802116" y="2714655"/>
            <a:ext cx="11929395" cy="514338"/>
          </a:xfrm>
          <a:custGeom>
            <a:avLst/>
            <a:gdLst/>
            <a:ahLst/>
            <a:cxnLst/>
            <a:rect l="l" t="t" r="r" b="b"/>
            <a:pathLst>
              <a:path w="11929395" h="514338">
                <a:moveTo>
                  <a:pt x="0" y="514338"/>
                </a:moveTo>
                <a:lnTo>
                  <a:pt x="11929395" y="514338"/>
                </a:lnTo>
                <a:lnTo>
                  <a:pt x="11929395" y="0"/>
                </a:lnTo>
                <a:lnTo>
                  <a:pt x="0" y="0"/>
                </a:lnTo>
                <a:lnTo>
                  <a:pt x="0" y="51433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6" name="Freeform 16"/>
          <p:cNvSpPr/>
          <p:nvPr/>
        </p:nvSpPr>
        <p:spPr>
          <a:xfrm>
            <a:off x="11082192" y="6385000"/>
            <a:ext cx="7205808" cy="2873300"/>
          </a:xfrm>
          <a:custGeom>
            <a:avLst/>
            <a:gdLst/>
            <a:ahLst/>
            <a:cxnLst/>
            <a:rect l="l" t="t" r="r" b="b"/>
            <a:pathLst>
              <a:path w="7205808" h="2873300">
                <a:moveTo>
                  <a:pt x="0" y="0"/>
                </a:moveTo>
                <a:lnTo>
                  <a:pt x="7205808" y="0"/>
                </a:lnTo>
                <a:lnTo>
                  <a:pt x="7205808" y="2873300"/>
                </a:lnTo>
                <a:lnTo>
                  <a:pt x="0" y="2873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162" r="-27753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7" name="Freeform 17"/>
          <p:cNvSpPr/>
          <p:nvPr/>
        </p:nvSpPr>
        <p:spPr>
          <a:xfrm>
            <a:off x="11545486" y="1028700"/>
            <a:ext cx="6742514" cy="3752850"/>
          </a:xfrm>
          <a:custGeom>
            <a:avLst/>
            <a:gdLst/>
            <a:ahLst/>
            <a:cxnLst/>
            <a:rect l="l" t="t" r="r" b="b"/>
            <a:pathLst>
              <a:path w="6742514" h="3752850">
                <a:moveTo>
                  <a:pt x="0" y="0"/>
                </a:moveTo>
                <a:lnTo>
                  <a:pt x="6742514" y="0"/>
                </a:lnTo>
                <a:lnTo>
                  <a:pt x="6742514" y="3752850"/>
                </a:lnTo>
                <a:lnTo>
                  <a:pt x="0" y="37528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644" b="-10131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8" name="TextBox 18"/>
          <p:cNvSpPr txBox="1"/>
          <p:nvPr/>
        </p:nvSpPr>
        <p:spPr>
          <a:xfrm>
            <a:off x="1028700" y="957958"/>
            <a:ext cx="9942865" cy="1026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19"/>
              </a:lnSpc>
              <a:spcBef>
                <a:spcPct val="0"/>
              </a:spcBef>
            </a:pPr>
            <a:r>
              <a:rPr lang="en-US" sz="6013" u="none" strike="noStrike" spc="-438">
                <a:solidFill>
                  <a:srgbClr val="023D54"/>
                </a:solidFill>
                <a:latin typeface="Jannah Heavy"/>
              </a:rPr>
              <a:t>PARA ESTRADAS E RUAS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2034184"/>
            <a:ext cx="10188656" cy="2802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39"/>
              </a:lnSpc>
            </a:pPr>
            <a:r>
              <a:rPr lang="pt-BR" sz="3600" dirty="0">
                <a:latin typeface="Jannah" panose="020B0604020202020204" charset="-78"/>
                <a:cs typeface="Jannah" panose="020B0604020202020204" charset="-78"/>
              </a:rPr>
              <a:t>Aplicações em rodovias e áreas urbanas são ideais para a solução da </a:t>
            </a:r>
            <a:r>
              <a:rPr lang="pt-BR" sz="3600" b="1" dirty="0">
                <a:latin typeface="Jannah" panose="020B0604020202020204" charset="-78"/>
                <a:cs typeface="Jannah" panose="020B0604020202020204" charset="-78"/>
              </a:rPr>
              <a:t>Hansen Tecnologia</a:t>
            </a:r>
            <a:r>
              <a:rPr lang="pt-BR" sz="3600" dirty="0">
                <a:latin typeface="Jannah" panose="020B0604020202020204" charset="-78"/>
                <a:cs typeface="Jannah" panose="020B0604020202020204" charset="-78"/>
              </a:rPr>
              <a:t>. Nosso sistema detecta veículos, ciclistas e pedestres, ajustando a iluminação para fornecer luz total apenas quando e onde for necessário</a:t>
            </a:r>
            <a:r>
              <a:rPr lang="en-US" sz="3415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5409409"/>
            <a:ext cx="10188656" cy="1026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19"/>
              </a:lnSpc>
              <a:spcBef>
                <a:spcPct val="0"/>
              </a:spcBef>
            </a:pPr>
            <a:r>
              <a:rPr lang="en-US" sz="6013" spc="-438">
                <a:solidFill>
                  <a:srgbClr val="023D54"/>
                </a:solidFill>
                <a:latin typeface="Jannah Heavy"/>
              </a:rPr>
              <a:t>PARA ESPAÇOS PÚBLICOS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6485635"/>
            <a:ext cx="9942865" cy="3372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39"/>
              </a:lnSpc>
            </a:pPr>
            <a:r>
              <a:rPr lang="pt-BR" sz="3600" dirty="0">
                <a:latin typeface="Jannah" panose="020B0604020202020204" charset="-78"/>
                <a:cs typeface="Jannah" panose="020B0604020202020204" charset="-78"/>
              </a:rPr>
              <a:t>Os espaços públicos exigem um controle de iluminação inteligente, baseado na detecção de movimento. Além de economizar energia e reduzir o impacto ambiental, essa abordagem funciona como um exemplo inspirador para residentes e visitantes</a:t>
            </a:r>
            <a:r>
              <a:rPr lang="en-US" sz="3415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6000371" y="-5637932"/>
            <a:ext cx="5852739" cy="8669109"/>
            <a:chOff x="0" y="0"/>
            <a:chExt cx="1541462" cy="2283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7755540">
            <a:off x="-3500778" y="7170326"/>
            <a:ext cx="5852739" cy="8669109"/>
            <a:chOff x="0" y="0"/>
            <a:chExt cx="1541462" cy="22832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6000371" y="-5998688"/>
            <a:ext cx="5852739" cy="8669109"/>
            <a:chOff x="0" y="0"/>
            <a:chExt cx="1541462" cy="22832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7755540">
            <a:off x="-3464691" y="7529273"/>
            <a:ext cx="5852739" cy="8669109"/>
            <a:chOff x="0" y="0"/>
            <a:chExt cx="1541462" cy="228322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2700000">
            <a:off x="16000371" y="-6457833"/>
            <a:ext cx="5852739" cy="8669109"/>
            <a:chOff x="0" y="0"/>
            <a:chExt cx="1541462" cy="228322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7755540">
            <a:off x="-3418762" y="7986115"/>
            <a:ext cx="5852739" cy="8669109"/>
            <a:chOff x="0" y="0"/>
            <a:chExt cx="1541462" cy="228322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8751104" y="1973525"/>
            <a:ext cx="9536896" cy="2861069"/>
          </a:xfrm>
          <a:custGeom>
            <a:avLst/>
            <a:gdLst/>
            <a:ahLst/>
            <a:cxnLst/>
            <a:rect l="l" t="t" r="r" b="b"/>
            <a:pathLst>
              <a:path w="9536896" h="2861069">
                <a:moveTo>
                  <a:pt x="0" y="0"/>
                </a:moveTo>
                <a:lnTo>
                  <a:pt x="9536896" y="0"/>
                </a:lnTo>
                <a:lnTo>
                  <a:pt x="9536896" y="2861069"/>
                </a:lnTo>
                <a:lnTo>
                  <a:pt x="0" y="28610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21" name="Freeform 21"/>
          <p:cNvSpPr/>
          <p:nvPr/>
        </p:nvSpPr>
        <p:spPr>
          <a:xfrm>
            <a:off x="9538924" y="6068545"/>
            <a:ext cx="8749076" cy="3060611"/>
          </a:xfrm>
          <a:custGeom>
            <a:avLst/>
            <a:gdLst/>
            <a:ahLst/>
            <a:cxnLst/>
            <a:rect l="l" t="t" r="r" b="b"/>
            <a:pathLst>
              <a:path w="8749076" h="3060611">
                <a:moveTo>
                  <a:pt x="0" y="0"/>
                </a:moveTo>
                <a:lnTo>
                  <a:pt x="8749076" y="0"/>
                </a:lnTo>
                <a:lnTo>
                  <a:pt x="8749076" y="3060611"/>
                </a:lnTo>
                <a:lnTo>
                  <a:pt x="0" y="30606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6607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22" name="TextBox 22"/>
          <p:cNvSpPr txBox="1"/>
          <p:nvPr/>
        </p:nvSpPr>
        <p:spPr>
          <a:xfrm>
            <a:off x="1028700" y="967483"/>
            <a:ext cx="13905296" cy="940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5508" spc="-402">
                <a:solidFill>
                  <a:srgbClr val="023D54"/>
                </a:solidFill>
                <a:latin typeface="Jannah Heavy"/>
              </a:rPr>
              <a:t>PARA PARQUES DE ESTACIONAMENTO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28700" y="1829773"/>
            <a:ext cx="7722404" cy="379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27"/>
              </a:lnSpc>
            </a:pPr>
            <a:r>
              <a:rPr lang="pt-BR" sz="3200" dirty="0">
                <a:latin typeface="Jannah" panose="020B0604020202020204" charset="-78"/>
                <a:cs typeface="Jannah" panose="020B0604020202020204" charset="-78"/>
              </a:rPr>
              <a:t>Muitos operadores de estacionamento nos relataram que não é necessário manter as luzes acesas durante toda a noite. Com nossos sensores inteligentes, a iluminação é ativada apenas onde há movimento, garantindo segurança tanto para pedestres quanto para veículos, de forma eficiente e econômica</a:t>
            </a:r>
            <a:r>
              <a:rPr lang="en-US" sz="2867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28700" y="5556714"/>
            <a:ext cx="13905296" cy="940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5508" spc="-402" dirty="0">
                <a:solidFill>
                  <a:srgbClr val="023D54"/>
                </a:solidFill>
                <a:latin typeface="Jannah Heavy"/>
              </a:rPr>
              <a:t>PARA AEROPORTOS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28700" y="6476939"/>
            <a:ext cx="8510224" cy="2601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1"/>
              </a:lnSpc>
            </a:pPr>
            <a:r>
              <a:rPr lang="pt-BR" sz="2800" dirty="0">
                <a:latin typeface="Jannah" panose="020B0604020202020204" charset="-78"/>
                <a:cs typeface="Jannah" panose="020B0604020202020204" charset="-78"/>
              </a:rPr>
              <a:t>As luzes da pista precisam ser intensas, mas por que mantê-las acesas quando não há atividade ao redor de uma aeronave? O sistema </a:t>
            </a:r>
            <a:r>
              <a:rPr lang="pt-BR" sz="2800" b="1" dirty="0">
                <a:latin typeface="Jannah" panose="020B0604020202020204" charset="-78"/>
                <a:cs typeface="Jannah" panose="020B0604020202020204" charset="-78"/>
              </a:rPr>
              <a:t>Hansen Tecnologia</a:t>
            </a:r>
            <a:r>
              <a:rPr lang="pt-BR" sz="2800" dirty="0">
                <a:latin typeface="Jannah" panose="020B0604020202020204" charset="-78"/>
                <a:cs typeface="Jannah" panose="020B0604020202020204" charset="-78"/>
              </a:rPr>
              <a:t> é totalmente automatizado e opera exclusivamente por detecção de movimento, resultando em uma economia significativa de energia nos aeroportos</a:t>
            </a:r>
            <a:r>
              <a:rPr lang="en-US" sz="2585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6835740" y="7742948"/>
            <a:ext cx="5852739" cy="8669109"/>
            <a:chOff x="0" y="0"/>
            <a:chExt cx="1541462" cy="2283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700000">
            <a:off x="17076245" y="7742948"/>
            <a:ext cx="5852739" cy="8669109"/>
            <a:chOff x="0" y="0"/>
            <a:chExt cx="1541462" cy="22832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3540895" y="-8153833"/>
            <a:ext cx="6664400" cy="8669109"/>
            <a:chOff x="0" y="0"/>
            <a:chExt cx="1755233" cy="22832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2700000">
            <a:off x="13540895" y="-7847568"/>
            <a:ext cx="6664400" cy="8669109"/>
            <a:chOff x="0" y="0"/>
            <a:chExt cx="1755233" cy="228322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9831775" y="1908201"/>
            <a:ext cx="8456225" cy="3531277"/>
          </a:xfrm>
          <a:custGeom>
            <a:avLst/>
            <a:gdLst/>
            <a:ahLst/>
            <a:cxnLst/>
            <a:rect l="l" t="t" r="r" b="b"/>
            <a:pathLst>
              <a:path w="8456225" h="3531277">
                <a:moveTo>
                  <a:pt x="0" y="0"/>
                </a:moveTo>
                <a:lnTo>
                  <a:pt x="8456225" y="0"/>
                </a:lnTo>
                <a:lnTo>
                  <a:pt x="8456225" y="3531277"/>
                </a:lnTo>
                <a:lnTo>
                  <a:pt x="0" y="35312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588" r="-28610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5" name="Freeform 15"/>
          <p:cNvSpPr/>
          <p:nvPr/>
        </p:nvSpPr>
        <p:spPr>
          <a:xfrm>
            <a:off x="9831775" y="6262830"/>
            <a:ext cx="8456225" cy="3531277"/>
          </a:xfrm>
          <a:custGeom>
            <a:avLst/>
            <a:gdLst/>
            <a:ahLst/>
            <a:cxnLst/>
            <a:rect l="l" t="t" r="r" b="b"/>
            <a:pathLst>
              <a:path w="8456225" h="3531277">
                <a:moveTo>
                  <a:pt x="0" y="0"/>
                </a:moveTo>
                <a:lnTo>
                  <a:pt x="8456225" y="0"/>
                </a:lnTo>
                <a:lnTo>
                  <a:pt x="8456225" y="3531277"/>
                </a:lnTo>
                <a:lnTo>
                  <a:pt x="0" y="35312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445" r="-22753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6" name="TextBox 16"/>
          <p:cNvSpPr txBox="1"/>
          <p:nvPr/>
        </p:nvSpPr>
        <p:spPr>
          <a:xfrm>
            <a:off x="1028700" y="967483"/>
            <a:ext cx="13905296" cy="940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5508" spc="-402">
                <a:solidFill>
                  <a:srgbClr val="023D54"/>
                </a:solidFill>
                <a:latin typeface="Jannah Heavy"/>
              </a:rPr>
              <a:t>PARA CAMINHADAS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38851" y="1959315"/>
            <a:ext cx="8575277" cy="347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8"/>
              </a:lnSpc>
            </a:pPr>
            <a:r>
              <a:rPr lang="pt-BR" sz="2800" dirty="0">
                <a:latin typeface="Jannah" panose="020B0604020202020204" charset="-78"/>
                <a:cs typeface="Jannah" panose="020B0604020202020204" charset="-78"/>
              </a:rPr>
              <a:t>Todos queremos trilhas bem iluminadas para caminhar ou correr à noite, mas não faz sentido desperdiçar energia quando não há ninguém no local. Com nossas soluções de iluminação para trilhas, frequentemente alcançamos até 90% de economia de energia. Garantimos luz total e segurança total, preservando tanto a energia quanto o meio ambiente</a:t>
            </a:r>
            <a:r>
              <a:rPr lang="en-US" sz="2800" dirty="0">
                <a:solidFill>
                  <a:srgbClr val="000000"/>
                </a:solidFill>
                <a:latin typeface="Jannah"/>
              </a:rPr>
              <a:t>!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38851" y="5635413"/>
            <a:ext cx="13905296" cy="940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11"/>
              </a:lnSpc>
              <a:spcBef>
                <a:spcPct val="0"/>
              </a:spcBef>
            </a:pPr>
            <a:r>
              <a:rPr lang="en-US" sz="5508" spc="-402" dirty="0">
                <a:solidFill>
                  <a:srgbClr val="023D54"/>
                </a:solidFill>
                <a:latin typeface="Jannah Heavy"/>
              </a:rPr>
              <a:t>PARA BICICLETAS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36195" y="6582912"/>
            <a:ext cx="8575277" cy="3489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8"/>
              </a:lnSpc>
            </a:pPr>
            <a:r>
              <a:rPr lang="pt-BR" sz="3200" dirty="0">
                <a:latin typeface="Jannah" panose="020B0604020202020204" charset="-78"/>
                <a:cs typeface="Jannah" panose="020B0604020202020204" charset="-78"/>
              </a:rPr>
              <a:t>Os ciclistas já contribuem para o meio ambiente ao optar pela bicicleta em vez de outros meios de transporte, e a </a:t>
            </a:r>
            <a:r>
              <a:rPr lang="pt-BR" sz="3200" b="1" dirty="0">
                <a:latin typeface="Jannah" panose="020B0604020202020204" charset="-78"/>
                <a:cs typeface="Jannah" panose="020B0604020202020204" charset="-78"/>
              </a:rPr>
              <a:t>Hansen Tecnologia</a:t>
            </a:r>
            <a:r>
              <a:rPr lang="pt-BR" sz="3200" dirty="0">
                <a:latin typeface="Jannah" panose="020B0604020202020204" charset="-78"/>
                <a:cs typeface="Jannah" panose="020B0604020202020204" charset="-78"/>
              </a:rPr>
              <a:t> vai além, detectando ciclistas em diferentes formas e velocidades e reduzindo a intensidade das luzes do percurso assim que eles passam</a:t>
            </a:r>
            <a:r>
              <a:rPr lang="en-US" sz="3029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6474984" y="799694"/>
            <a:ext cx="5852739" cy="8669109"/>
            <a:chOff x="0" y="0"/>
            <a:chExt cx="1541462" cy="2283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700000">
            <a:off x="16972214" y="759751"/>
            <a:ext cx="5852739" cy="8669109"/>
            <a:chOff x="0" y="0"/>
            <a:chExt cx="1541462" cy="22832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0108517" y="-5762255"/>
            <a:ext cx="6664400" cy="8669109"/>
            <a:chOff x="0" y="0"/>
            <a:chExt cx="1755233" cy="22832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55233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2700000">
            <a:off x="822435" y="-3273315"/>
            <a:ext cx="13137891" cy="21037266"/>
            <a:chOff x="0" y="0"/>
            <a:chExt cx="3460185" cy="554067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460185" cy="5540679"/>
            </a:xfrm>
            <a:custGeom>
              <a:avLst/>
              <a:gdLst/>
              <a:ahLst/>
              <a:cxnLst/>
              <a:rect l="l" t="t" r="r" b="b"/>
              <a:pathLst>
                <a:path w="3460185" h="5540679">
                  <a:moveTo>
                    <a:pt x="0" y="0"/>
                  </a:moveTo>
                  <a:lnTo>
                    <a:pt x="3460185" y="0"/>
                  </a:lnTo>
                  <a:lnTo>
                    <a:pt x="3460185" y="5540679"/>
                  </a:lnTo>
                  <a:lnTo>
                    <a:pt x="0" y="5540679"/>
                  </a:lnTo>
                  <a:close/>
                </a:path>
              </a:pathLst>
            </a:custGeom>
            <a:solidFill>
              <a:srgbClr val="EEEEEE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nb-N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460185" cy="5578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8100000">
            <a:off x="-5964698" y="9285855"/>
            <a:ext cx="11929395" cy="514338"/>
          </a:xfrm>
          <a:custGeom>
            <a:avLst/>
            <a:gdLst/>
            <a:ahLst/>
            <a:cxnLst/>
            <a:rect l="l" t="t" r="r" b="b"/>
            <a:pathLst>
              <a:path w="11929395" h="514338">
                <a:moveTo>
                  <a:pt x="0" y="0"/>
                </a:moveTo>
                <a:lnTo>
                  <a:pt x="11929396" y="0"/>
                </a:lnTo>
                <a:lnTo>
                  <a:pt x="11929396" y="514338"/>
                </a:lnTo>
                <a:lnTo>
                  <a:pt x="0" y="51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5" name="Freeform 15"/>
          <p:cNvSpPr/>
          <p:nvPr/>
        </p:nvSpPr>
        <p:spPr>
          <a:xfrm rot="-8100000" flipV="1">
            <a:off x="6802116" y="2714655"/>
            <a:ext cx="11929395" cy="514338"/>
          </a:xfrm>
          <a:custGeom>
            <a:avLst/>
            <a:gdLst/>
            <a:ahLst/>
            <a:cxnLst/>
            <a:rect l="l" t="t" r="r" b="b"/>
            <a:pathLst>
              <a:path w="11929395" h="514338">
                <a:moveTo>
                  <a:pt x="0" y="514338"/>
                </a:moveTo>
                <a:lnTo>
                  <a:pt x="11929395" y="514338"/>
                </a:lnTo>
                <a:lnTo>
                  <a:pt x="11929395" y="0"/>
                </a:lnTo>
                <a:lnTo>
                  <a:pt x="0" y="0"/>
                </a:lnTo>
                <a:lnTo>
                  <a:pt x="0" y="51433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6" name="Freeform 16"/>
          <p:cNvSpPr/>
          <p:nvPr/>
        </p:nvSpPr>
        <p:spPr>
          <a:xfrm>
            <a:off x="10584741" y="1992737"/>
            <a:ext cx="7703259" cy="2615780"/>
          </a:xfrm>
          <a:custGeom>
            <a:avLst/>
            <a:gdLst/>
            <a:ahLst/>
            <a:cxnLst/>
            <a:rect l="l" t="t" r="r" b="b"/>
            <a:pathLst>
              <a:path w="7703259" h="2615780">
                <a:moveTo>
                  <a:pt x="0" y="0"/>
                </a:moveTo>
                <a:lnTo>
                  <a:pt x="7703259" y="0"/>
                </a:lnTo>
                <a:lnTo>
                  <a:pt x="7703259" y="2615780"/>
                </a:lnTo>
                <a:lnTo>
                  <a:pt x="0" y="26157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189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7" name="Freeform 17"/>
          <p:cNvSpPr/>
          <p:nvPr/>
        </p:nvSpPr>
        <p:spPr>
          <a:xfrm>
            <a:off x="10455847" y="6436381"/>
            <a:ext cx="7832153" cy="2647165"/>
          </a:xfrm>
          <a:custGeom>
            <a:avLst/>
            <a:gdLst/>
            <a:ahLst/>
            <a:cxnLst/>
            <a:rect l="l" t="t" r="r" b="b"/>
            <a:pathLst>
              <a:path w="7832153" h="2647165">
                <a:moveTo>
                  <a:pt x="0" y="0"/>
                </a:moveTo>
                <a:lnTo>
                  <a:pt x="7832153" y="0"/>
                </a:lnTo>
                <a:lnTo>
                  <a:pt x="7832153" y="2647164"/>
                </a:lnTo>
                <a:lnTo>
                  <a:pt x="0" y="2647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450" r="-6211"/>
            </a:stretch>
          </a:blipFill>
        </p:spPr>
        <p:txBody>
          <a:bodyPr/>
          <a:lstStyle/>
          <a:p>
            <a:endParaRPr lang="nb-NO"/>
          </a:p>
        </p:txBody>
      </p:sp>
      <p:sp>
        <p:nvSpPr>
          <p:cNvPr id="18" name="TextBox 18"/>
          <p:cNvSpPr txBox="1"/>
          <p:nvPr/>
        </p:nvSpPr>
        <p:spPr>
          <a:xfrm>
            <a:off x="1028700" y="967483"/>
            <a:ext cx="9942865" cy="913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61"/>
              </a:lnSpc>
              <a:spcBef>
                <a:spcPct val="0"/>
              </a:spcBef>
            </a:pPr>
            <a:r>
              <a:rPr lang="en-US" sz="5329" spc="-389">
                <a:solidFill>
                  <a:srgbClr val="023D54"/>
                </a:solidFill>
                <a:latin typeface="Jannah Heavy"/>
              </a:rPr>
              <a:t>PARA CAMPOS ESPORTIVOS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2043709"/>
            <a:ext cx="9427147" cy="3063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88"/>
              </a:lnSpc>
            </a:pPr>
            <a:r>
              <a:rPr lang="pt-BR" sz="3200" b="1" dirty="0">
                <a:latin typeface="Jannah" panose="020B0604020202020204" charset="-78"/>
                <a:cs typeface="Jannah" panose="020B0604020202020204" charset="-78"/>
              </a:rPr>
              <a:t>Hansen Tecnologia</a:t>
            </a:r>
            <a:r>
              <a:rPr lang="pt-BR" sz="3200" dirty="0">
                <a:latin typeface="Jannah" panose="020B0604020202020204" charset="-78"/>
                <a:cs typeface="Jannah" panose="020B0604020202020204" charset="-78"/>
              </a:rPr>
              <a:t> é ideal para campos esportivos e de treinamento. Com o ajuste de alguns parâmetros, o sistema pode controlar várias luzes a partir de uma única detecção e reduzir automaticamente a intensidade quando o campo está vazio</a:t>
            </a:r>
            <a:r>
              <a:rPr lang="en-US" sz="3068" dirty="0">
                <a:solidFill>
                  <a:srgbClr val="000000"/>
                </a:solidFill>
                <a:latin typeface="Jannah"/>
              </a:rPr>
              <a:t>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5409409"/>
            <a:ext cx="10188656" cy="1026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19"/>
              </a:lnSpc>
              <a:spcBef>
                <a:spcPct val="0"/>
              </a:spcBef>
            </a:pPr>
            <a:r>
              <a:rPr lang="en-US" sz="6013" spc="-438">
                <a:solidFill>
                  <a:srgbClr val="023D54"/>
                </a:solidFill>
                <a:latin typeface="Jannah Heavy"/>
              </a:rPr>
              <a:t>PARA ARTE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6495160"/>
            <a:ext cx="9556041" cy="3061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13"/>
              </a:lnSpc>
            </a:pPr>
            <a:r>
              <a:rPr lang="pt-BR" sz="3200" dirty="0">
                <a:latin typeface="Jannah" panose="020B0604020202020204" charset="-78"/>
                <a:cs typeface="Jannah" panose="020B0604020202020204" charset="-78"/>
              </a:rPr>
              <a:t>A detecção de movimento oferece novas oportunidades para a arte interativa. Os sensores da </a:t>
            </a:r>
            <a:r>
              <a:rPr lang="pt-BR" sz="3200" b="1" dirty="0">
                <a:latin typeface="Jannah" panose="020B0604020202020204" charset="-78"/>
                <a:cs typeface="Jannah" panose="020B0604020202020204" charset="-78"/>
              </a:rPr>
              <a:t>Hansen Tecnologia</a:t>
            </a:r>
            <a:r>
              <a:rPr lang="pt-BR" sz="3200" dirty="0">
                <a:latin typeface="Jannah" panose="020B0604020202020204" charset="-78"/>
                <a:cs typeface="Jannah" panose="020B0604020202020204" charset="-78"/>
              </a:rPr>
              <a:t> têm sido aplicados em projetos artísticos, onde a detecção de movimento ativa efeitos de luz ao redor do observador – muito interessante</a:t>
            </a:r>
            <a:r>
              <a:rPr lang="pt-BR" sz="3200" dirty="0"/>
              <a:t>!</a:t>
            </a:r>
            <a:endParaRPr lang="en-US" sz="3087" dirty="0">
              <a:solidFill>
                <a:srgbClr val="000000"/>
              </a:solidFill>
              <a:latin typeface="Jannah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877</Words>
  <Application>Microsoft Office PowerPoint</Application>
  <PresentationFormat>Egendefinert</PresentationFormat>
  <Paragraphs>29</Paragraphs>
  <Slides>11</Slides>
  <Notes>0</Notes>
  <HiddenSlides>0</HiddenSlides>
  <MMClips>1</MMClips>
  <ScaleCrop>false</ScaleCrop>
  <HeadingPairs>
    <vt:vector size="6" baseType="variant">
      <vt:variant>
        <vt:lpstr>Brukte skrifter</vt:lpstr>
      </vt:variant>
      <vt:variant>
        <vt:i4>7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11</vt:i4>
      </vt:variant>
    </vt:vector>
  </HeadingPairs>
  <TitlesOfParts>
    <vt:vector size="19" baseType="lpstr">
      <vt:lpstr>Jannah Heavy</vt:lpstr>
      <vt:lpstr>Jannah Medium</vt:lpstr>
      <vt:lpstr>Candara</vt:lpstr>
      <vt:lpstr>Trebuchet MS</vt:lpstr>
      <vt:lpstr>Arial</vt:lpstr>
      <vt:lpstr>Jannah</vt:lpstr>
      <vt:lpstr>Calibri</vt:lpstr>
      <vt:lpstr>Office Theme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Comlight</dc:title>
  <dc:creator>Claudia Yttereng</dc:creator>
  <cp:lastModifiedBy>Claudia Münch-Yttereng</cp:lastModifiedBy>
  <cp:revision>16</cp:revision>
  <dcterms:created xsi:type="dcterms:W3CDTF">2006-08-16T00:00:00Z</dcterms:created>
  <dcterms:modified xsi:type="dcterms:W3CDTF">2024-08-14T22:28:10Z</dcterms:modified>
  <dc:identifier>DAF2E2m5yTk</dc:identifier>
</cp:coreProperties>
</file>

<file path=docProps/thumbnail.jpeg>
</file>